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ORGANISATIONAL BEHAVIOUR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76600"/>
            <a:ext cx="7854696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Dr.R.Prabhu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3200" b="1" dirty="0">
                <a:solidFill>
                  <a:schemeClr val="tx2"/>
                </a:solidFill>
              </a:rPr>
              <a:t>Goals of </a:t>
            </a:r>
            <a:r>
              <a:rPr lang="en-US" sz="3200" b="1" dirty="0" smtClean="0">
                <a:solidFill>
                  <a:schemeClr val="tx2"/>
                </a:solidFill>
              </a:rPr>
              <a:t>Organizational </a:t>
            </a:r>
            <a:r>
              <a:rPr lang="en-US" sz="3200" b="1" dirty="0" err="1">
                <a:solidFill>
                  <a:schemeClr val="tx2"/>
                </a:solidFill>
              </a:rPr>
              <a:t>B</a:t>
            </a:r>
            <a:r>
              <a:rPr lang="en-US" sz="3200" b="1" dirty="0" err="1" smtClean="0">
                <a:solidFill>
                  <a:schemeClr val="tx2"/>
                </a:solidFill>
              </a:rPr>
              <a:t>ehaviour</a:t>
            </a:r>
            <a:r>
              <a:rPr lang="en-US" sz="3200" b="1" dirty="0" smtClean="0">
                <a:solidFill>
                  <a:schemeClr val="tx2"/>
                </a:solidFill>
              </a:rPr>
              <a:t> Study  </a:t>
            </a:r>
            <a:br>
              <a:rPr lang="en-US" sz="3200" b="1" dirty="0" smtClean="0">
                <a:solidFill>
                  <a:schemeClr val="tx2"/>
                </a:solidFill>
              </a:rPr>
            </a:br>
            <a:r>
              <a:rPr lang="en-US" sz="1600" dirty="0"/>
              <a:t/>
            </a:r>
            <a:br>
              <a:rPr lang="en-US" sz="16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	The goals of understanding organizational behavior are</a:t>
            </a:r>
          </a:p>
          <a:p>
            <a:pPr lvl="0"/>
            <a:r>
              <a:rPr lang="en-US" dirty="0" smtClean="0"/>
              <a:t>to describe [how people behave under a variety of conditions /environments?]</a:t>
            </a:r>
          </a:p>
          <a:p>
            <a:pPr lvl="0"/>
            <a:r>
              <a:rPr lang="en-US" dirty="0" smtClean="0"/>
              <a:t>to understand[why people behave as they do in different situations?]</a:t>
            </a:r>
          </a:p>
          <a:p>
            <a:pPr lvl="0"/>
            <a:r>
              <a:rPr lang="en-US" dirty="0" smtClean="0"/>
              <a:t>to predict [how people behave in future?] and</a:t>
            </a:r>
          </a:p>
          <a:p>
            <a:pPr lvl="0"/>
            <a:r>
              <a:rPr lang="en-US" dirty="0" smtClean="0"/>
              <a:t>to control [how their </a:t>
            </a:r>
            <a:r>
              <a:rPr lang="en-US" dirty="0" err="1" smtClean="0"/>
              <a:t>behaviour</a:t>
            </a:r>
            <a:r>
              <a:rPr lang="en-US" dirty="0" smtClean="0"/>
              <a:t> is controlled  or managed for productive activity]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>
                <a:solidFill>
                  <a:schemeClr val="accent4"/>
                </a:solidFill>
              </a:rPr>
              <a:t>Show picture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Nature of Organizational </a:t>
            </a:r>
            <a:r>
              <a:rPr lang="en-US" sz="3600" b="1" dirty="0" err="1" smtClean="0"/>
              <a:t>Behaviour</a:t>
            </a:r>
            <a:r>
              <a:rPr lang="en-US" sz="3600" b="1" dirty="0" smtClean="0"/>
              <a:t> study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It is a part of management study representing </a:t>
            </a:r>
            <a:r>
              <a:rPr lang="en-US" dirty="0" err="1" smtClean="0"/>
              <a:t>behavioural</a:t>
            </a:r>
            <a:r>
              <a:rPr lang="en-US" dirty="0" smtClean="0"/>
              <a:t> approach to management</a:t>
            </a:r>
          </a:p>
          <a:p>
            <a:pPr lvl="0"/>
            <a:r>
              <a:rPr lang="en-US" dirty="0" smtClean="0"/>
              <a:t>It is a human tool for human benefit. </a:t>
            </a:r>
          </a:p>
          <a:p>
            <a:pPr lvl="0"/>
            <a:r>
              <a:rPr lang="en-US" dirty="0" smtClean="0"/>
              <a:t>It is interdisciplinary. That is, it is a field of study involving the integration of </a:t>
            </a:r>
            <a:r>
              <a:rPr lang="en-US" dirty="0" err="1" smtClean="0"/>
              <a:t>behavioural</a:t>
            </a:r>
            <a:r>
              <a:rPr lang="en-US" dirty="0" smtClean="0"/>
              <a:t> sciences such as psychology, sociology, anthropology etc., It is not a discipline in the usual sense. </a:t>
            </a:r>
          </a:p>
          <a:p>
            <a:pPr lvl="0"/>
            <a:r>
              <a:rPr lang="en-US" dirty="0" smtClean="0"/>
              <a:t>It is an applied science seeking to fulfill employees’ needs and organizations’ objectives. </a:t>
            </a:r>
          </a:p>
          <a:p>
            <a:pPr lvl="0"/>
            <a:r>
              <a:rPr lang="en-US" dirty="0" smtClean="0"/>
              <a:t>It involves individual / group </a:t>
            </a:r>
            <a:r>
              <a:rPr lang="en-US" dirty="0" err="1" smtClean="0"/>
              <a:t>behaviour</a:t>
            </a:r>
            <a:r>
              <a:rPr lang="en-US" dirty="0" smtClean="0"/>
              <a:t> and </a:t>
            </a:r>
            <a:r>
              <a:rPr lang="en-US" dirty="0" err="1" smtClean="0"/>
              <a:t>behaviour</a:t>
            </a:r>
            <a:r>
              <a:rPr lang="en-US" dirty="0" smtClean="0"/>
              <a:t> of organization itself.</a:t>
            </a:r>
          </a:p>
          <a:p>
            <a:pPr lvl="0"/>
            <a:r>
              <a:rPr lang="en-US" dirty="0" smtClean="0"/>
              <a:t>It is humanistic as well as optimistic.</a:t>
            </a:r>
          </a:p>
          <a:p>
            <a:pPr lvl="0"/>
            <a:r>
              <a:rPr lang="en-US" dirty="0" smtClean="0"/>
              <a:t>It is normative and value centered. While positive science suggests only cause-effect relationship, normative science prescribes how the various findings can be applied to get organizational results which are acceptable to society. </a:t>
            </a:r>
          </a:p>
          <a:p>
            <a:pPr lvl="0"/>
            <a:r>
              <a:rPr lang="en-US" dirty="0" smtClean="0"/>
              <a:t>It is mostly oriented towards organizational objectives.</a:t>
            </a:r>
          </a:p>
          <a:p>
            <a:pPr lvl="0"/>
            <a:r>
              <a:rPr lang="en-US" dirty="0" smtClean="0"/>
              <a:t>It is a total system. </a:t>
            </a:r>
          </a:p>
          <a:p>
            <a:pPr lv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Limitations of </a:t>
            </a:r>
            <a:r>
              <a:rPr lang="en-US" dirty="0" err="1" smtClean="0"/>
              <a:t>Organisational</a:t>
            </a:r>
            <a:r>
              <a:rPr lang="en-US" dirty="0" smtClean="0"/>
              <a:t>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Lack of Unified theory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Behavioural</a:t>
            </a:r>
            <a:r>
              <a:rPr lang="en-US" dirty="0" smtClean="0"/>
              <a:t> Bias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Law of diminishing returns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Unethical Manipulation of people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Role of </a:t>
            </a:r>
            <a:r>
              <a:rPr lang="en-US" dirty="0" err="1" smtClean="0"/>
              <a:t>Organisational</a:t>
            </a:r>
            <a:r>
              <a:rPr lang="en-US" dirty="0" smtClean="0"/>
              <a:t>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Understanding Human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Controlling Human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Organisational</a:t>
            </a:r>
            <a:r>
              <a:rPr lang="en-US" dirty="0" smtClean="0"/>
              <a:t> Adoption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Human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Individual level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Interpersonal Level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Group level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Intergroup Level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Controlling Human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Use of Power and Sanction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Leadership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Communication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Organisational</a:t>
            </a:r>
            <a:r>
              <a:rPr lang="en-US" dirty="0" smtClean="0"/>
              <a:t> Climate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Organisational</a:t>
            </a:r>
            <a:r>
              <a:rPr lang="en-US" dirty="0" smtClean="0"/>
              <a:t> Adoption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4400" dirty="0" smtClean="0"/>
              <a:t>This refers to the total </a:t>
            </a:r>
            <a:r>
              <a:rPr lang="en-US" sz="4400" dirty="0" err="1" smtClean="0"/>
              <a:t>organisational</a:t>
            </a:r>
            <a:r>
              <a:rPr lang="en-US" sz="4400" dirty="0" smtClean="0"/>
              <a:t> situations affecting Human </a:t>
            </a:r>
            <a:r>
              <a:rPr lang="en-US" sz="4400" dirty="0" err="1" smtClean="0"/>
              <a:t>Behaviour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Human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S-R Model  </a:t>
            </a:r>
            <a:r>
              <a:rPr lang="en-US" sz="1000" dirty="0" smtClean="0">
                <a:solidFill>
                  <a:srgbClr val="FF0000"/>
                </a:solidFill>
              </a:rPr>
              <a:t>(show diagram Fig 2)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S-O-R Model   [</a:t>
            </a:r>
            <a:r>
              <a:rPr lang="en-US" b="1" dirty="0" smtClean="0"/>
              <a:t>stimulus-organism</a:t>
            </a:r>
            <a:r>
              <a:rPr lang="en-US" dirty="0" smtClean="0"/>
              <a:t>(</a:t>
            </a:r>
            <a:r>
              <a:rPr lang="en-US" dirty="0" err="1" smtClean="0"/>
              <a:t>sense,nervous</a:t>
            </a:r>
            <a:r>
              <a:rPr lang="en-US" dirty="0" smtClean="0"/>
              <a:t>, muscles &amp; glands</a:t>
            </a:r>
            <a:r>
              <a:rPr lang="en-US" b="1" dirty="0" smtClean="0"/>
              <a:t>)-response</a:t>
            </a:r>
            <a:r>
              <a:rPr lang="en-US" dirty="0" smtClean="0"/>
              <a:t>] </a:t>
            </a:r>
            <a:r>
              <a:rPr lang="en-US" sz="1000" dirty="0" smtClean="0">
                <a:solidFill>
                  <a:srgbClr val="C00000"/>
                </a:solidFill>
              </a:rPr>
              <a:t>(show pictures on chapter 2 29,30,32,33)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S-O-B-C Model</a:t>
            </a:r>
          </a:p>
          <a:p>
            <a:pPr marL="514350" indent="-51435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4648200"/>
          <a:ext cx="13716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</a:t>
                      </a:r>
                      <a:r>
                        <a:rPr lang="en-US" b="1" dirty="0" smtClean="0"/>
                        <a:t>S</a:t>
                      </a:r>
                    </a:p>
                    <a:p>
                      <a:r>
                        <a:rPr lang="en-US" dirty="0" smtClean="0"/>
                        <a:t>Overt</a:t>
                      </a:r>
                      <a:r>
                        <a:rPr lang="en-US" baseline="0" dirty="0" smtClean="0"/>
                        <a:t> and Covert stimuli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667000" y="4724400"/>
          <a:ext cx="13716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</a:t>
                      </a:r>
                      <a:r>
                        <a:rPr lang="en-US" b="1" dirty="0" smtClean="0"/>
                        <a:t>O</a:t>
                      </a:r>
                    </a:p>
                    <a:p>
                      <a:r>
                        <a:rPr lang="en-US" sz="1400" dirty="0" smtClean="0"/>
                        <a:t>Physiological being and cognitive mediator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343400" y="4724400"/>
          <a:ext cx="13716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</a:t>
                      </a:r>
                      <a:r>
                        <a:rPr lang="en-US" b="1" dirty="0" smtClean="0"/>
                        <a:t>B</a:t>
                      </a:r>
                    </a:p>
                    <a:p>
                      <a:r>
                        <a:rPr lang="en-US" dirty="0" smtClean="0"/>
                        <a:t>Overt and Covert </a:t>
                      </a:r>
                      <a:r>
                        <a:rPr lang="en-US" dirty="0" err="1" smtClean="0"/>
                        <a:t>behaviour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172200" y="4648200"/>
          <a:ext cx="13716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</a:t>
                      </a:r>
                      <a:r>
                        <a:rPr lang="en-US" b="1" dirty="0" smtClean="0"/>
                        <a:t>C</a:t>
                      </a:r>
                    </a:p>
                    <a:p>
                      <a:r>
                        <a:rPr lang="en-US" dirty="0" smtClean="0"/>
                        <a:t>Overt and Covert consequences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2286000" y="5257800"/>
            <a:ext cx="381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038600" y="5334000"/>
            <a:ext cx="381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715000" y="5257800"/>
            <a:ext cx="381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/>
          <a:lstStyle/>
          <a:p>
            <a:r>
              <a:rPr lang="en-US" dirty="0" smtClean="0"/>
              <a:t>Individual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People differ in the importance they attach to intrinsic rewards to the job.</a:t>
            </a:r>
          </a:p>
          <a:p>
            <a:pPr marL="514350" indent="-514350">
              <a:buAutoNum type="arabicPeriod"/>
            </a:pPr>
            <a:r>
              <a:rPr lang="en-US" dirty="0" smtClean="0"/>
              <a:t>People differ in the type of compensation plan they want or desire.</a:t>
            </a:r>
          </a:p>
          <a:p>
            <a:pPr marL="514350" indent="-514350">
              <a:buAutoNum type="arabicPeriod"/>
            </a:pPr>
            <a:r>
              <a:rPr lang="en-US" dirty="0" smtClean="0"/>
              <a:t>People differ in the style of supervision.</a:t>
            </a:r>
          </a:p>
          <a:p>
            <a:pPr marL="514350" indent="-514350">
              <a:buAutoNum type="arabicPeriod"/>
            </a:pPr>
            <a:r>
              <a:rPr lang="en-US" dirty="0" smtClean="0"/>
              <a:t>People differ in their preferred schedules of work hour.</a:t>
            </a:r>
          </a:p>
          <a:p>
            <a:pPr marL="514350" indent="-514350">
              <a:buAutoNum type="arabicPeriod"/>
            </a:pPr>
            <a:r>
              <a:rPr lang="en-US" dirty="0" smtClean="0"/>
              <a:t>People differ in their tolerance for stress.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Foundations of Individual </a:t>
            </a:r>
            <a:r>
              <a:rPr lang="en-US" sz="4000" dirty="0" err="1" smtClean="0"/>
              <a:t>behaviour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Factors in Individual </a:t>
            </a:r>
            <a:r>
              <a:rPr lang="en-US" b="1" dirty="0" err="1" smtClean="0"/>
              <a:t>Behaviour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1. </a:t>
            </a:r>
            <a:r>
              <a:rPr lang="en-US" b="1" dirty="0" smtClean="0"/>
              <a:t>Physiological</a:t>
            </a:r>
          </a:p>
          <a:p>
            <a:pPr marL="514350" indent="-514350">
              <a:buNone/>
            </a:pPr>
            <a:r>
              <a:rPr lang="en-US" dirty="0" smtClean="0"/>
              <a:t>	a. Intelligence</a:t>
            </a:r>
          </a:p>
          <a:p>
            <a:pPr marL="514350" indent="-514350">
              <a:buNone/>
            </a:pPr>
            <a:r>
              <a:rPr lang="en-US" dirty="0" smtClean="0"/>
              <a:t>	b. Physical Abilities</a:t>
            </a:r>
          </a:p>
          <a:p>
            <a:pPr marL="514350" indent="-514350">
              <a:buNone/>
            </a:pPr>
            <a:r>
              <a:rPr lang="en-US" dirty="0" smtClean="0"/>
              <a:t>	c. Age </a:t>
            </a:r>
          </a:p>
          <a:p>
            <a:pPr marL="514350" indent="-514350">
              <a:buNone/>
            </a:pPr>
            <a:r>
              <a:rPr lang="en-US" dirty="0" smtClean="0"/>
              <a:t>	d. Gender</a:t>
            </a:r>
          </a:p>
          <a:p>
            <a:pPr marL="514350" indent="-514350">
              <a:buNone/>
            </a:pPr>
            <a:r>
              <a:rPr lang="en-US" dirty="0" smtClean="0"/>
              <a:t>	e. Race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2.</a:t>
            </a:r>
            <a:r>
              <a:rPr lang="en-US" b="1" dirty="0" smtClean="0"/>
              <a:t> Socio-psychological</a:t>
            </a:r>
          </a:p>
          <a:p>
            <a:pPr marL="514350" indent="-514350">
              <a:buNone/>
            </a:pPr>
            <a:r>
              <a:rPr lang="en-US" dirty="0" smtClean="0"/>
              <a:t>	a. Personality</a:t>
            </a:r>
          </a:p>
          <a:p>
            <a:pPr marL="514350" indent="-514350">
              <a:buNone/>
            </a:pPr>
            <a:r>
              <a:rPr lang="en-US" dirty="0" smtClean="0"/>
              <a:t>	b. Perception</a:t>
            </a:r>
          </a:p>
          <a:p>
            <a:pPr marL="514350" indent="-514350">
              <a:buNone/>
            </a:pPr>
            <a:r>
              <a:rPr lang="en-US" dirty="0" smtClean="0"/>
              <a:t>	c. Learning</a:t>
            </a:r>
          </a:p>
          <a:p>
            <a:pPr marL="514350" indent="-514350">
              <a:buNone/>
            </a:pPr>
            <a:r>
              <a:rPr lang="en-US" dirty="0" smtClean="0"/>
              <a:t>	d. Attitudes and values</a:t>
            </a:r>
          </a:p>
          <a:p>
            <a:pPr marL="514350" indent="-514350">
              <a:buNone/>
            </a:pPr>
            <a:r>
              <a:rPr lang="en-US" dirty="0" smtClean="0"/>
              <a:t>	e. Emotional Intelligence</a:t>
            </a:r>
          </a:p>
          <a:p>
            <a:pPr marL="514350" indent="-514350">
              <a:buNone/>
            </a:pPr>
            <a:r>
              <a:rPr lang="en-US" dirty="0" smtClean="0"/>
              <a:t>	f. Motivation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8600"/>
            <a:ext cx="5943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Factors causing individual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Individual </a:t>
            </a:r>
            <a:r>
              <a:rPr lang="en-US" dirty="0" err="1" smtClean="0"/>
              <a:t>behaviour</a:t>
            </a:r>
            <a:r>
              <a:rPr lang="en-US" dirty="0" smtClean="0"/>
              <a:t> is caused by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1.	Individual Variables</a:t>
            </a:r>
          </a:p>
          <a:p>
            <a:pPr marL="514350" indent="-514350">
              <a:buNone/>
            </a:pPr>
            <a:r>
              <a:rPr lang="en-US" dirty="0" smtClean="0"/>
              <a:t>		A. Physiological variables</a:t>
            </a:r>
          </a:p>
          <a:p>
            <a:pPr marL="514350" indent="-514350">
              <a:buNone/>
            </a:pPr>
            <a:r>
              <a:rPr lang="en-US" dirty="0" smtClean="0"/>
              <a:t>		B. Socio-psychological variables</a:t>
            </a:r>
          </a:p>
          <a:p>
            <a:pPr marL="514350" indent="-514350">
              <a:buNone/>
            </a:pPr>
            <a:r>
              <a:rPr lang="en-US" dirty="0" smtClean="0"/>
              <a:t>2.	Situational Variables</a:t>
            </a:r>
          </a:p>
          <a:p>
            <a:pPr marL="514350" indent="-514350">
              <a:buNone/>
            </a:pPr>
            <a:r>
              <a:rPr lang="en-US" dirty="0" smtClean="0"/>
              <a:t>		A. </a:t>
            </a:r>
            <a:r>
              <a:rPr lang="en-US" dirty="0" err="1" smtClean="0"/>
              <a:t>Organisational</a:t>
            </a:r>
            <a:r>
              <a:rPr lang="en-US" dirty="0" smtClean="0"/>
              <a:t> Variables</a:t>
            </a:r>
          </a:p>
          <a:p>
            <a:pPr marL="514350" indent="-514350">
              <a:buNone/>
            </a:pPr>
            <a:r>
              <a:rPr lang="en-US" dirty="0" smtClean="0"/>
              <a:t>		B. Job Variables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Individual Variables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b="1" dirty="0" smtClean="0"/>
              <a:t>A.	Physiological variables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.  Intelligence</a:t>
            </a:r>
          </a:p>
          <a:p>
            <a:pPr marL="514350" indent="-514350">
              <a:buNone/>
            </a:pPr>
            <a:r>
              <a:rPr lang="en-US" dirty="0" smtClean="0"/>
              <a:t>	ii. Physical abilities</a:t>
            </a:r>
          </a:p>
          <a:p>
            <a:pPr marL="514350" indent="-514350">
              <a:buNone/>
            </a:pPr>
            <a:r>
              <a:rPr lang="en-US" dirty="0" smtClean="0"/>
              <a:t>	iii. Age</a:t>
            </a:r>
          </a:p>
          <a:p>
            <a:pPr marL="514350" indent="-514350">
              <a:buNone/>
            </a:pPr>
            <a:r>
              <a:rPr lang="en-US" dirty="0" smtClean="0"/>
              <a:t>	iv.  Gender</a:t>
            </a:r>
          </a:p>
          <a:p>
            <a:pPr marL="514350" indent="-514350">
              <a:buNone/>
            </a:pPr>
            <a:r>
              <a:rPr lang="en-US" dirty="0" smtClean="0"/>
              <a:t>	v.  Race</a:t>
            </a:r>
          </a:p>
          <a:p>
            <a:pPr marL="514350" indent="-514350">
              <a:buNone/>
            </a:pPr>
            <a:r>
              <a:rPr lang="en-US" b="1" dirty="0" smtClean="0"/>
              <a:t>B.	Socio-psychological variables</a:t>
            </a:r>
          </a:p>
          <a:p>
            <a:pPr marL="514350" indent="-514350">
              <a:buNone/>
            </a:pPr>
            <a:r>
              <a:rPr lang="en-US" b="1" dirty="0" smtClean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. Personality</a:t>
            </a:r>
          </a:p>
          <a:p>
            <a:pPr marL="514350" indent="-514350">
              <a:buNone/>
            </a:pPr>
            <a:r>
              <a:rPr lang="en-US" dirty="0" smtClean="0"/>
              <a:t>	ii. Perception</a:t>
            </a:r>
          </a:p>
          <a:p>
            <a:pPr marL="514350" indent="-514350">
              <a:buNone/>
            </a:pPr>
            <a:r>
              <a:rPr lang="en-US" dirty="0" smtClean="0"/>
              <a:t>	iii. Learning</a:t>
            </a:r>
          </a:p>
          <a:p>
            <a:pPr marL="514350" indent="-514350">
              <a:buNone/>
            </a:pPr>
            <a:r>
              <a:rPr lang="en-US" dirty="0" smtClean="0"/>
              <a:t>	iv. Attitudes and values</a:t>
            </a:r>
          </a:p>
          <a:p>
            <a:pPr marL="514350" indent="-514350">
              <a:buNone/>
            </a:pPr>
            <a:r>
              <a:rPr lang="en-US" dirty="0" smtClean="0"/>
              <a:t>	v.  Emotional Intelligence</a:t>
            </a:r>
          </a:p>
          <a:p>
            <a:pPr marL="514350" indent="-514350">
              <a:buNone/>
            </a:pPr>
            <a:r>
              <a:rPr lang="en-US" dirty="0" smtClean="0"/>
              <a:t>	vi. Motivation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	Situational Variables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/>
              <a:t>A.	</a:t>
            </a:r>
            <a:r>
              <a:rPr lang="en-US" b="1" dirty="0" err="1" smtClean="0"/>
              <a:t>Organisational</a:t>
            </a:r>
            <a:r>
              <a:rPr lang="en-US" b="1" dirty="0" smtClean="0"/>
              <a:t> Variables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.   </a:t>
            </a:r>
            <a:r>
              <a:rPr lang="en-US" dirty="0" err="1" smtClean="0"/>
              <a:t>Organisational</a:t>
            </a:r>
            <a:r>
              <a:rPr lang="en-US" dirty="0" smtClean="0"/>
              <a:t> structure</a:t>
            </a:r>
          </a:p>
          <a:p>
            <a:pPr marL="514350" indent="-514350">
              <a:buNone/>
            </a:pPr>
            <a:r>
              <a:rPr lang="en-US" dirty="0" smtClean="0"/>
              <a:t>	ii.  </a:t>
            </a:r>
            <a:r>
              <a:rPr lang="en-US" dirty="0" err="1" smtClean="0"/>
              <a:t>Organisational</a:t>
            </a:r>
            <a:r>
              <a:rPr lang="en-US" dirty="0" smtClean="0"/>
              <a:t> processes</a:t>
            </a:r>
          </a:p>
          <a:p>
            <a:pPr marL="514350" indent="-514350">
              <a:buNone/>
            </a:pPr>
            <a:r>
              <a:rPr lang="en-US" dirty="0" smtClean="0"/>
              <a:t>	iii. </a:t>
            </a:r>
            <a:r>
              <a:rPr lang="en-US" dirty="0" err="1" smtClean="0"/>
              <a:t>Organisational</a:t>
            </a:r>
            <a:r>
              <a:rPr lang="en-US" dirty="0" smtClean="0"/>
              <a:t> culture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b="1" dirty="0" smtClean="0"/>
              <a:t>B. 	Job Variables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. Nature of Job</a:t>
            </a:r>
          </a:p>
          <a:p>
            <a:pPr marL="514350" indent="-514350">
              <a:buNone/>
            </a:pPr>
            <a:r>
              <a:rPr lang="en-US" dirty="0" smtClean="0"/>
              <a:t>	ii. Work Environment	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 PERSONALITY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The term ‘personality’ has been derived from the Latin </a:t>
            </a:r>
          </a:p>
          <a:p>
            <a:pPr>
              <a:buNone/>
            </a:pPr>
            <a:r>
              <a:rPr lang="en-US" dirty="0" smtClean="0"/>
              <a:t>	word ‘persona’ which means ‘to speak through.’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This Latin term denotes the masks which the actors used to wear in ancient Greece and Rome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Personality should include:</a:t>
            </a:r>
          </a:p>
          <a:p>
            <a:pPr>
              <a:buNone/>
            </a:pPr>
            <a:r>
              <a:rPr lang="en-US" dirty="0" smtClean="0"/>
              <a:t>		- external appearance and </a:t>
            </a:r>
            <a:r>
              <a:rPr lang="en-US" dirty="0" err="1" smtClean="0"/>
              <a:t>behaviour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- inner awareness of self as a permanent 		   organizing force  and</a:t>
            </a:r>
          </a:p>
          <a:p>
            <a:pPr>
              <a:buNone/>
            </a:pPr>
            <a:r>
              <a:rPr lang="en-US" dirty="0" smtClean="0"/>
              <a:t>		- particular pattern of measurable traits, both   	   inner and outer.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 of Personality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Personality cannot be defined precisely. </a:t>
            </a:r>
          </a:p>
          <a:p>
            <a:pPr>
              <a:buNone/>
            </a:pPr>
            <a:r>
              <a:rPr lang="en-US" dirty="0" smtClean="0"/>
              <a:t>	There are many definitions -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i="1" dirty="0" smtClean="0"/>
              <a:t>“Personality is the sum total of characteristic pattern of thinking, feeling and behaving that constitutes the individual’s distinctive method of relating to environment.”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Determinants of Personality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determinants of personality are: 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Biological factors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Family and social factors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Cultural factors and </a:t>
            </a:r>
          </a:p>
          <a:p>
            <a:pPr lvl="0"/>
            <a:endParaRPr lang="en-US" dirty="0" smtClean="0"/>
          </a:p>
          <a:p>
            <a:r>
              <a:rPr lang="en-US" dirty="0" smtClean="0"/>
              <a:t>Situational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Determinants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914400" y="3200400"/>
            <a:ext cx="2209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Family and Social Factors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33800" y="3200400"/>
            <a:ext cx="1981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Individual Personality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324600" y="3200400"/>
            <a:ext cx="2057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Situational Factors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1905000"/>
            <a:ext cx="1981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Biological Factors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00" y="4800600"/>
            <a:ext cx="19812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Cultural Factors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5" idx="3"/>
            <a:endCxn id="6" idx="1"/>
          </p:cNvCxnSpPr>
          <p:nvPr/>
        </p:nvCxnSpPr>
        <p:spPr>
          <a:xfrm>
            <a:off x="5715000" y="3657600"/>
            <a:ext cx="609600" cy="38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5" idx="1"/>
          </p:cNvCxnSpPr>
          <p:nvPr/>
        </p:nvCxnSpPr>
        <p:spPr>
          <a:xfrm>
            <a:off x="3124200" y="3657600"/>
            <a:ext cx="609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</p:cNvCxnSpPr>
          <p:nvPr/>
        </p:nvCxnSpPr>
        <p:spPr>
          <a:xfrm rot="5400000">
            <a:off x="4381500" y="4457700"/>
            <a:ext cx="685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2"/>
            <a:endCxn id="5" idx="0"/>
          </p:cNvCxnSpPr>
          <p:nvPr/>
        </p:nvCxnSpPr>
        <p:spPr>
          <a:xfrm rot="5400000">
            <a:off x="4457700" y="29337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3688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1. Influence of biological factors on personality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Heredity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Brain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Physical features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2. Influence of family/social factors on Personality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Socialization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Identification process</a:t>
            </a:r>
          </a:p>
          <a:p>
            <a:pPr marL="880110" lvl="1" indent="-514350">
              <a:buAutoNum type="alphaLcPeriod"/>
            </a:pPr>
            <a:r>
              <a:rPr lang="en-US" dirty="0" smtClean="0"/>
              <a:t>Home environment</a:t>
            </a:r>
          </a:p>
          <a:p>
            <a:pPr marL="880110" lvl="1" indent="-514350">
              <a:buAutoNum type="alphaLcPeriod"/>
            </a:pPr>
            <a:r>
              <a:rPr lang="en-US" dirty="0" smtClean="0"/>
              <a:t>Family members</a:t>
            </a:r>
          </a:p>
          <a:p>
            <a:pPr marL="880110" lvl="1" indent="-514350">
              <a:buAutoNum type="alphaLcPeriod"/>
            </a:pPr>
            <a:r>
              <a:rPr lang="en-US" dirty="0" smtClean="0"/>
              <a:t>Social groups</a:t>
            </a:r>
          </a:p>
          <a:p>
            <a:pPr marL="2708910" lvl="8" indent="-514350">
              <a:buNone/>
            </a:pPr>
            <a:r>
              <a:rPr lang="en-US" dirty="0" smtClean="0"/>
              <a:t>				</a:t>
            </a:r>
            <a:r>
              <a:rPr lang="en-US" dirty="0" smtClean="0">
                <a:solidFill>
                  <a:srgbClr val="C00000"/>
                </a:solidFill>
              </a:rPr>
              <a:t>show picture on chapter 4, pg 76 &amp; 77</a:t>
            </a:r>
          </a:p>
          <a:p>
            <a:pPr marL="880110" lvl="1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Organizational </a:t>
            </a:r>
            <a:r>
              <a:rPr lang="en-US" b="1" dirty="0" err="1" smtClean="0"/>
              <a:t>Behaviour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People behave differently in different situations or environment</a:t>
            </a:r>
          </a:p>
          <a:p>
            <a:pPr>
              <a:buFontTx/>
              <a:buChar char="-"/>
            </a:pPr>
            <a:r>
              <a:rPr lang="en-US" dirty="0" smtClean="0"/>
              <a:t>Child</a:t>
            </a:r>
          </a:p>
          <a:p>
            <a:pPr>
              <a:buFontTx/>
              <a:buChar char="-"/>
            </a:pPr>
            <a:r>
              <a:rPr lang="en-US" dirty="0" smtClean="0"/>
              <a:t>IPS Officer</a:t>
            </a:r>
          </a:p>
          <a:p>
            <a:pPr>
              <a:buFontTx/>
              <a:buChar char="-"/>
            </a:pPr>
            <a:r>
              <a:rPr lang="en-US" dirty="0" smtClean="0"/>
              <a:t>Businessman</a:t>
            </a:r>
          </a:p>
          <a:p>
            <a:pPr>
              <a:buFontTx/>
              <a:buChar char="-"/>
            </a:pPr>
            <a:r>
              <a:rPr lang="en-US" dirty="0" smtClean="0"/>
              <a:t>Professor</a:t>
            </a:r>
          </a:p>
          <a:p>
            <a:pPr>
              <a:buFontTx/>
              <a:buChar char="-"/>
            </a:pPr>
            <a:r>
              <a:rPr lang="en-US" dirty="0" smtClean="0"/>
              <a:t>Medical Officer</a:t>
            </a:r>
          </a:p>
          <a:p>
            <a:pPr>
              <a:buFontTx/>
              <a:buChar char="-"/>
            </a:pPr>
            <a:r>
              <a:rPr lang="en-US" dirty="0" smtClean="0"/>
              <a:t>Collector etc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3. Cultural factors and personality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FontTx/>
              <a:buChar char="-"/>
            </a:pPr>
            <a:r>
              <a:rPr lang="en-US" dirty="0" smtClean="0"/>
              <a:t>Culture is the underlying determinant of human decision–making. It generally determines attitudes toward independence, aggression, competition and co-operation.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 lvl="1">
              <a:buFontTx/>
              <a:buChar char="-"/>
            </a:pPr>
            <a:r>
              <a:rPr lang="en-US" dirty="0" smtClean="0"/>
              <a:t>Each culture expects and trains its members to behave in the ways that are acceptable to the group. 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 lvl="1">
              <a:buFontTx/>
              <a:buChar char="-"/>
            </a:pPr>
            <a:r>
              <a:rPr lang="en-US" dirty="0" smtClean="0"/>
              <a:t>To a greater extent, the child’s cultural group decides its values / characteristics through group learning</a:t>
            </a:r>
          </a:p>
          <a:p>
            <a:pPr lvl="1">
              <a:buNone/>
            </a:pPr>
            <a:r>
              <a:rPr lang="en-US" dirty="0" smtClean="0"/>
              <a:t>							</a:t>
            </a:r>
            <a:r>
              <a:rPr lang="en-US" sz="1100" dirty="0" smtClean="0">
                <a:solidFill>
                  <a:srgbClr val="C00000"/>
                </a:solidFill>
              </a:rPr>
              <a:t> show picture on chapter 4, page 77 </a:t>
            </a:r>
            <a:r>
              <a:rPr lang="en-US" dirty="0" smtClean="0"/>
              <a:t>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36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</a:t>
            </a:r>
            <a:r>
              <a:rPr lang="en-US" i="1" dirty="0" smtClean="0"/>
              <a:t>Influence of situational factors on personality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S-O-B model of human </a:t>
            </a:r>
            <a:r>
              <a:rPr lang="en-US" dirty="0" err="1" smtClean="0"/>
              <a:t>behaviour</a:t>
            </a:r>
            <a:r>
              <a:rPr lang="en-US" dirty="0" smtClean="0"/>
              <a:t> gives more importance to situations. Research studies have suggested that situation plays a powerful role in human personality. Situations bring in pressure to influence one’s personality. </a:t>
            </a:r>
          </a:p>
          <a:p>
            <a:r>
              <a:rPr lang="en-US" dirty="0" smtClean="0"/>
              <a:t>Example. A care-free son becomes highly responsible when his father, the only bread – winner in the family, dies. The situation, i.e. death of father, has transformed an irresponsible son into a responsible person.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smtClean="0"/>
              <a:t>Traits of Indian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Indian managers generally exhibit the following traits</a:t>
            </a:r>
          </a:p>
          <a:p>
            <a:pPr marL="514350" indent="-514350">
              <a:buAutoNum type="arabicPeriod"/>
            </a:pPr>
            <a:r>
              <a:rPr lang="en-US" dirty="0" smtClean="0"/>
              <a:t>Indian mangers are somewhat emotional, casual, sensitive, tough, tense and group dependant</a:t>
            </a:r>
          </a:p>
          <a:p>
            <a:pPr marL="514350" indent="-514350">
              <a:buAutoNum type="arabicPeriod"/>
            </a:pPr>
            <a:r>
              <a:rPr lang="en-US" dirty="0" smtClean="0"/>
              <a:t>On two personality characteristics of authoritarianism and </a:t>
            </a:r>
            <a:r>
              <a:rPr lang="en-US" dirty="0" err="1" smtClean="0"/>
              <a:t>machivelliansm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They have need for achievement and competence though they have lower level of maturity and persistency</a:t>
            </a:r>
          </a:p>
          <a:p>
            <a:pPr marL="514350" indent="-514350">
              <a:buAutoNum type="arabicPeriod"/>
            </a:pPr>
            <a:r>
              <a:rPr lang="en-US" dirty="0" smtClean="0"/>
              <a:t>They show co-operation, friendliness, sympathy and nurturance.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UNIT –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What is perception? </a:t>
            </a:r>
          </a:p>
          <a:p>
            <a:pPr>
              <a:buNone/>
            </a:pPr>
            <a:r>
              <a:rPr lang="en-US" dirty="0" smtClean="0"/>
              <a:t>	Perception is a process by which individuals organize and interpret their sensory impressions to give meaning to their environment. Perception could be explained in various ways.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It is the process of receiving information about and making sense of the world around people.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It is also the process of deciding which information to notice, how to categorize the noticed information, and how to interpret it within the framework of one’s existing knowledge.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simple terms, perception is how one looks at the world </a:t>
            </a:r>
          </a:p>
          <a:p>
            <a:pPr>
              <a:buNone/>
            </a:pPr>
            <a:r>
              <a:rPr lang="en-US" dirty="0" smtClean="0"/>
              <a:t>							</a:t>
            </a:r>
            <a:r>
              <a:rPr lang="en-US" sz="1100" dirty="0" smtClean="0">
                <a:solidFill>
                  <a:srgbClr val="C00000"/>
                </a:solidFill>
              </a:rPr>
              <a:t>SHOW PICTURE ON PAGE 99 CHAPTER 5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Factors that influence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400" dirty="0" smtClean="0"/>
              <a:t>Show fig 32 on page 100 chapter 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Perceptual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Perceptual process consists of several sub-processes. It is an input-output process. </a:t>
            </a:r>
          </a:p>
          <a:p>
            <a:pPr>
              <a:buNone/>
            </a:pPr>
            <a:r>
              <a:rPr lang="en-US" dirty="0" smtClean="0"/>
              <a:t>	Here, the stimuli, namely, the environment, subject, events or people can be considered as inputs. </a:t>
            </a:r>
          </a:p>
          <a:p>
            <a:pPr>
              <a:buNone/>
            </a:pPr>
            <a:r>
              <a:rPr lang="en-US" dirty="0" smtClean="0"/>
              <a:t>	These inputs are ‘processed’ through selection, organization, and interpretation. </a:t>
            </a:r>
          </a:p>
          <a:p>
            <a:pPr>
              <a:buNone/>
            </a:pPr>
            <a:r>
              <a:rPr lang="en-US" dirty="0" smtClean="0"/>
              <a:t>	The outcomes are opinions, feeling and attitudes etc. which ultimately decide the </a:t>
            </a:r>
            <a:r>
              <a:rPr lang="en-US" dirty="0" err="1" smtClean="0"/>
              <a:t>behaviour</a:t>
            </a:r>
            <a:r>
              <a:rPr lang="en-US" dirty="0" smtClean="0"/>
              <a:t> of the people.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Simplex and complex process of Perception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400" dirty="0" smtClean="0"/>
              <a:t>	show fig 24a and fig33 on page 101 chapter 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Factors influencing perceptual selectivity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Perception is a selective process as people can select only a limited amount of information in the environment. </a:t>
            </a:r>
          </a:p>
          <a:p>
            <a:pPr>
              <a:buNone/>
            </a:pPr>
            <a:r>
              <a:rPr lang="en-US" dirty="0" smtClean="0"/>
              <a:t>	Through selection, certain aspects of stimuli which are admitted /accepted remain in the minds of people for interpretation. </a:t>
            </a:r>
          </a:p>
          <a:p>
            <a:pPr>
              <a:buNone/>
            </a:pPr>
            <a:r>
              <a:rPr lang="en-US" dirty="0" smtClean="0"/>
              <a:t>	For example, when people read newspapers, they do not read all the columns; they concentrate on the items in which they are interested. </a:t>
            </a:r>
          </a:p>
          <a:p>
            <a:pPr>
              <a:buNone/>
            </a:pPr>
            <a:r>
              <a:rPr lang="en-US" dirty="0" smtClean="0"/>
              <a:t>	Perceptual selectivity is caused by two categories </a:t>
            </a:r>
            <a:r>
              <a:rPr lang="en-US" i="1" dirty="0" smtClean="0"/>
              <a:t>i.e.</a:t>
            </a:r>
            <a:r>
              <a:rPr lang="en-US" dirty="0" smtClean="0"/>
              <a:t> </a:t>
            </a:r>
            <a:r>
              <a:rPr lang="en-US" b="1" dirty="0" smtClean="0"/>
              <a:t>external and internal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3688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External factors in perceptual selectivity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Size</a:t>
            </a:r>
            <a:endParaRPr lang="en-US" dirty="0" smtClean="0"/>
          </a:p>
          <a:p>
            <a:r>
              <a:rPr lang="en-US" i="1" dirty="0" smtClean="0"/>
              <a:t>Intensity</a:t>
            </a:r>
            <a:endParaRPr lang="en-US" dirty="0" smtClean="0"/>
          </a:p>
          <a:p>
            <a:r>
              <a:rPr lang="en-US" i="1" dirty="0" smtClean="0"/>
              <a:t>Repetition</a:t>
            </a:r>
            <a:endParaRPr lang="en-US" dirty="0" smtClean="0"/>
          </a:p>
          <a:p>
            <a:r>
              <a:rPr lang="en-US" i="1" dirty="0" smtClean="0"/>
              <a:t>Familiarity</a:t>
            </a:r>
            <a:endParaRPr lang="en-US" dirty="0" smtClean="0"/>
          </a:p>
          <a:p>
            <a:r>
              <a:rPr lang="en-US" i="1" dirty="0" smtClean="0"/>
              <a:t>Novelty</a:t>
            </a:r>
            <a:endParaRPr lang="en-US" dirty="0" smtClean="0"/>
          </a:p>
          <a:p>
            <a:r>
              <a:rPr lang="en-US" i="1" dirty="0" smtClean="0"/>
              <a:t>Contrast</a:t>
            </a:r>
            <a:endParaRPr lang="en-US" dirty="0" smtClean="0"/>
          </a:p>
          <a:p>
            <a:r>
              <a:rPr lang="en-US" i="1" dirty="0" smtClean="0"/>
              <a:t>Motion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37488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Internal factors in perceptual selectivity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Self –concept</a:t>
            </a:r>
            <a:endParaRPr lang="en-US" dirty="0" smtClean="0"/>
          </a:p>
          <a:p>
            <a:r>
              <a:rPr lang="en-US" i="1" dirty="0" smtClean="0"/>
              <a:t>Beliefs</a:t>
            </a:r>
            <a:endParaRPr lang="en-US" dirty="0" smtClean="0"/>
          </a:p>
          <a:p>
            <a:r>
              <a:rPr lang="en-US" i="1" dirty="0" smtClean="0"/>
              <a:t>Expectations</a:t>
            </a:r>
            <a:endParaRPr lang="en-US" dirty="0" smtClean="0"/>
          </a:p>
          <a:p>
            <a:r>
              <a:rPr lang="en-US" i="1" dirty="0" smtClean="0"/>
              <a:t>Inner needs</a:t>
            </a:r>
            <a:endParaRPr lang="en-US" dirty="0" smtClean="0"/>
          </a:p>
          <a:p>
            <a:r>
              <a:rPr lang="en-US" i="1" dirty="0" smtClean="0"/>
              <a:t>Response disposition</a:t>
            </a:r>
            <a:endParaRPr lang="en-US" dirty="0" smtClean="0"/>
          </a:p>
          <a:p>
            <a:r>
              <a:rPr lang="en-US" i="1" dirty="0" smtClean="0"/>
              <a:t>Response salience</a:t>
            </a:r>
            <a:r>
              <a:rPr lang="en-US" dirty="0" smtClean="0"/>
              <a:t> </a:t>
            </a:r>
          </a:p>
          <a:p>
            <a:r>
              <a:rPr lang="en-US" i="1" dirty="0" smtClean="0"/>
              <a:t>Perceptual defense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is organization?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Stephen P. Robbins and Timothy A. Judge’s Definition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 “Organization is a consciously co-</a:t>
            </a:r>
            <a:r>
              <a:rPr lang="en-US" dirty="0" err="1" smtClean="0"/>
              <a:t>ordinated</a:t>
            </a:r>
            <a:r>
              <a:rPr lang="en-US" dirty="0" smtClean="0"/>
              <a:t> social unit, composed of two or more people, that functions on a relatively continuous basis to achieve a common goal or a set of goals”.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Perceptual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Empathy is a person’s understanding and sensitivity to the feelings, thoughts and situation of others. </a:t>
            </a:r>
          </a:p>
          <a:p>
            <a:pPr lvl="0"/>
            <a:r>
              <a:rPr lang="en-US" dirty="0" smtClean="0"/>
              <a:t>Empathy has both cognitive [thinking] and emotional component. The cognitive component, sometimes called perspective thinking, represents a cognitive awareness of another person’s situational and individual circumstances. </a:t>
            </a:r>
          </a:p>
          <a:p>
            <a:pPr lvl="0"/>
            <a:r>
              <a:rPr lang="en-US" dirty="0" smtClean="0"/>
              <a:t>Empathizing with others improves a person’s sensitivity to external causes of another person’s performance and </a:t>
            </a:r>
            <a:r>
              <a:rPr lang="en-US" dirty="0" err="1" smtClean="0"/>
              <a:t>behaviour</a:t>
            </a:r>
            <a:r>
              <a:rPr lang="en-US" dirty="0" smtClean="0"/>
              <a:t>, thereby reducing fundamental attribution error. </a:t>
            </a:r>
          </a:p>
          <a:p>
            <a:pPr lvl="0"/>
            <a:r>
              <a:rPr lang="en-US" dirty="0" smtClean="0"/>
              <a:t>Empathy towards others improves through feedback. </a:t>
            </a:r>
          </a:p>
          <a:p>
            <a:pPr lvl="0"/>
            <a:r>
              <a:rPr lang="en-US" dirty="0" smtClean="0"/>
              <a:t>Improving empathy is putting oneself in the other person’s shoes. That is, placing oneself in the opposite party’s situation and then arguing. </a:t>
            </a:r>
          </a:p>
          <a:p>
            <a:pPr lvl="0"/>
            <a:r>
              <a:rPr lang="en-US" dirty="0" smtClean="0"/>
              <a:t>The more a person personally experiences the environment in which other people live and work, the better he will understand and be sensitive to their needs and expectations.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Characteristics of an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 lvl="0"/>
            <a:r>
              <a:rPr lang="en-US" dirty="0" smtClean="0"/>
              <a:t>An organization is created deliberately or consciously. Anything which is formed as a natural sequence such as a family or a tribal group may not be termed as an organization. Typical organizations are manufacturing companies, marketing firms, trading houses, transport offices, banks, colleges, hotels, hospitals, </a:t>
            </a:r>
            <a:r>
              <a:rPr lang="en-US" i="1" dirty="0" smtClean="0"/>
              <a:t>etc</a:t>
            </a:r>
            <a:r>
              <a:rPr lang="en-US" dirty="0" smtClean="0"/>
              <a:t>.,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It is composed of two or more people. Any business run by one individual cannot be termed as a business organization. In large organizations the number of people runs into </a:t>
            </a:r>
            <a:r>
              <a:rPr lang="en-US" dirty="0" err="1" smtClean="0"/>
              <a:t>lakhs</a:t>
            </a:r>
            <a:r>
              <a:rPr lang="en-US" dirty="0" smtClean="0"/>
              <a:t>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There is co-ordination among the people working in an organization. In the absence of co-ordination/co-operation among the people the organization gets disorganized and ceases to exist.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There is hierarchy in any organization. A typical hierarchy consists of Board of Directors, Chairman, Managing Director, General Managers, Dy. General Managers, Senior Managers, Managers, Supervisors and Workers in a large manufacturing firm. Principal, Heads of Departments, Professors, Associate Professors and Asst. Professors form the hierarchy in a professional college. Each level of hierarchy will have its own authority and responsibility.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Organizations function continuously. There are business houses existing for over centuries. In certain cases the business may be seasonal [selling of crackers, marketing of a particular variety of fruit and etc.,] but still it is organized business.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organization will have certain goal(s). For a hospital, the goal could be to offer quality medical service at an affordable cost. A star hotel’s goal could be to offer a luxurious stay. The goal of a management school could be to make the students industry-ready. Depending on the top management the goals of a corporate could be to offer quality goods/service, invent newer and newer product designs, sell products at the cheapest rate or make available its services round the clock. Every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>
                <a:solidFill>
                  <a:schemeClr val="accent3"/>
                </a:solidFill>
              </a:rPr>
              <a:t>Show Picture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Behaviour</a:t>
            </a:r>
            <a:r>
              <a:rPr lang="en-US" dirty="0" smtClean="0"/>
              <a:t> is a response to a stimulus which is observed directly or indirectly. Human </a:t>
            </a:r>
            <a:r>
              <a:rPr lang="en-US" dirty="0" err="1" smtClean="0"/>
              <a:t>behaviour</a:t>
            </a:r>
            <a:r>
              <a:rPr lang="en-US" dirty="0" smtClean="0"/>
              <a:t> is a function of person and environment</a:t>
            </a:r>
            <a:r>
              <a:rPr lang="en-US" i="1" dirty="0" smtClean="0"/>
              <a:t> i.e.</a:t>
            </a:r>
            <a:r>
              <a:rPr lang="en-US" dirty="0" smtClean="0"/>
              <a:t> B=f [</a:t>
            </a:r>
            <a:r>
              <a:rPr lang="en-US" dirty="0" err="1" smtClean="0"/>
              <a:t>PxE</a:t>
            </a:r>
            <a:r>
              <a:rPr lang="en-US" dirty="0" smtClean="0"/>
              <a:t>]. </a:t>
            </a:r>
          </a:p>
          <a:p>
            <a:pPr>
              <a:buNone/>
            </a:pPr>
            <a:r>
              <a:rPr lang="en-US" dirty="0" smtClean="0"/>
              <a:t>	“</a:t>
            </a:r>
            <a:r>
              <a:rPr lang="en-US" b="1" dirty="0" smtClean="0"/>
              <a:t>Person</a:t>
            </a:r>
            <a:r>
              <a:rPr lang="en-US" dirty="0" smtClean="0"/>
              <a:t>” includes education, skills, experience, health, gender, age, attitude, aptitude, beliefs, perception, personality</a:t>
            </a:r>
            <a:r>
              <a:rPr lang="en-US" i="1" dirty="0" smtClean="0"/>
              <a:t>, etc.,</a:t>
            </a:r>
            <a:r>
              <a:rPr lang="en-US" dirty="0" smtClean="0"/>
              <a:t> Environment covers working conditions, amenities, supervision, rewards, fellow workers, motivation</a:t>
            </a:r>
            <a:r>
              <a:rPr lang="en-US" i="1" dirty="0" smtClean="0"/>
              <a:t> etc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Behaviour</a:t>
            </a:r>
            <a:r>
              <a:rPr lang="en-US" b="1" dirty="0" smtClean="0"/>
              <a:t>: Overt and Covert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Overt </a:t>
            </a:r>
            <a:r>
              <a:rPr lang="en-US" i="1" dirty="0" err="1" smtClean="0"/>
              <a:t>behaviour</a:t>
            </a:r>
            <a:r>
              <a:rPr lang="en-US" i="1" dirty="0" smtClean="0"/>
              <a:t>:</a:t>
            </a:r>
            <a:r>
              <a:rPr lang="en-US" dirty="0" smtClean="0"/>
              <a:t> It is what a person does. It is the observable and measurable activity of human beings. It includes mental process like decision making or physical process like handling a machine. </a:t>
            </a:r>
          </a:p>
          <a:p>
            <a:r>
              <a:rPr lang="en-US" i="1" dirty="0" smtClean="0"/>
              <a:t>Covert </a:t>
            </a:r>
            <a:r>
              <a:rPr lang="en-US" i="1" dirty="0" err="1" smtClean="0"/>
              <a:t>behaviour</a:t>
            </a:r>
            <a:r>
              <a:rPr lang="en-US" i="1" dirty="0" smtClean="0"/>
              <a:t>:</a:t>
            </a:r>
            <a:r>
              <a:rPr lang="en-US" b="1" dirty="0" smtClean="0"/>
              <a:t> </a:t>
            </a:r>
            <a:r>
              <a:rPr lang="en-US" dirty="0" smtClean="0"/>
              <a:t>This cannot be easily observed or measured (e.g.) feelings, attitudes, perception</a:t>
            </a:r>
            <a:r>
              <a:rPr lang="en-US" i="1" dirty="0" smtClean="0"/>
              <a:t>, etc.,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Meaning of Organizational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Organizational </a:t>
            </a:r>
            <a:r>
              <a:rPr lang="en-US" dirty="0" err="1" smtClean="0"/>
              <a:t>behaviour</a:t>
            </a:r>
            <a:r>
              <a:rPr lang="en-US" b="1" dirty="0" smtClean="0"/>
              <a:t> </a:t>
            </a:r>
            <a:r>
              <a:rPr lang="en-US" dirty="0" smtClean="0"/>
              <a:t>is the study of what people think, feel and do in and around organizations.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 It is also a systematic study of individual, team and organization-level characteristics in an organization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Definition of Organizational </a:t>
            </a:r>
            <a:r>
              <a:rPr lang="en-US" b="1" dirty="0" err="1" smtClean="0"/>
              <a:t>Behaviour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According to </a:t>
            </a:r>
            <a:r>
              <a:rPr lang="en-US" b="1" dirty="0" smtClean="0"/>
              <a:t>Stephen P. Robbins</a:t>
            </a:r>
            <a:r>
              <a:rPr lang="en-US" dirty="0" smtClean="0"/>
              <a:t>, organizational </a:t>
            </a:r>
            <a:r>
              <a:rPr lang="en-US" dirty="0" err="1" smtClean="0"/>
              <a:t>behaviour</a:t>
            </a:r>
            <a:r>
              <a:rPr lang="en-US" dirty="0" smtClean="0"/>
              <a:t> is a field of study that investigates the impacts that individuals, groups and structure have on </a:t>
            </a:r>
            <a:r>
              <a:rPr lang="en-US" dirty="0" err="1" smtClean="0"/>
              <a:t>behaviour</a:t>
            </a:r>
            <a:r>
              <a:rPr lang="en-US" dirty="0" smtClean="0"/>
              <a:t> within organizations for the purpose of applying such knowledge toward improving an organization’s effectiveness.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Fred </a:t>
            </a:r>
            <a:r>
              <a:rPr lang="en-US" b="1" dirty="0" err="1" smtClean="0"/>
              <a:t>Luthans</a:t>
            </a:r>
            <a:r>
              <a:rPr lang="en-US" b="1" dirty="0" smtClean="0"/>
              <a:t> </a:t>
            </a:r>
            <a:r>
              <a:rPr lang="en-US" dirty="0" smtClean="0"/>
              <a:t>defined organizational </a:t>
            </a:r>
            <a:r>
              <a:rPr lang="en-US" dirty="0" err="1" smtClean="0"/>
              <a:t>behaviour</a:t>
            </a:r>
            <a:r>
              <a:rPr lang="en-US" dirty="0" smtClean="0"/>
              <a:t> as the understanding, prediction and management of human </a:t>
            </a:r>
            <a:r>
              <a:rPr lang="en-US" dirty="0" err="1" smtClean="0"/>
              <a:t>behaviour</a:t>
            </a:r>
            <a:r>
              <a:rPr lang="en-US" dirty="0" smtClean="0"/>
              <a:t> in organizations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</TotalTime>
  <Words>780</Words>
  <Application>Microsoft Office PowerPoint</Application>
  <PresentationFormat>On-screen Show (4:3)</PresentationFormat>
  <Paragraphs>278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Flow</vt:lpstr>
      <vt:lpstr>ORGANISATIONAL BEHAVIOUR</vt:lpstr>
      <vt:lpstr>Slide 2</vt:lpstr>
      <vt:lpstr>Organizational Behaviour </vt:lpstr>
      <vt:lpstr>What is organization? </vt:lpstr>
      <vt:lpstr>Characteristics of an Organization</vt:lpstr>
      <vt:lpstr>Behaviour</vt:lpstr>
      <vt:lpstr>Behaviour: Overt and Covert</vt:lpstr>
      <vt:lpstr>Meaning of Organizational Behavior</vt:lpstr>
      <vt:lpstr>Definition of Organizational Behaviour </vt:lpstr>
      <vt:lpstr>Goals of Organizational Behaviour Study    </vt:lpstr>
      <vt:lpstr>Nature of Organizational Behaviour study </vt:lpstr>
      <vt:lpstr>Limitations of Organisational behaviour</vt:lpstr>
      <vt:lpstr>Role of Organisational Behaviour</vt:lpstr>
      <vt:lpstr>Understanding Human Behaviour</vt:lpstr>
      <vt:lpstr>  Controlling Human Behaviour</vt:lpstr>
      <vt:lpstr>Organisational Adoption</vt:lpstr>
      <vt:lpstr>Nature of Human behaviour</vt:lpstr>
      <vt:lpstr>Individual Differences</vt:lpstr>
      <vt:lpstr>Foundations of Individual behaviour</vt:lpstr>
      <vt:lpstr>Factors causing individual differences</vt:lpstr>
      <vt:lpstr>              1. Individual Variables </vt:lpstr>
      <vt:lpstr>                2. Situational Variables </vt:lpstr>
      <vt:lpstr> PERSONALITY </vt:lpstr>
      <vt:lpstr>Slide 24</vt:lpstr>
      <vt:lpstr>Definition of Personality </vt:lpstr>
      <vt:lpstr>Determinants of Personality </vt:lpstr>
      <vt:lpstr>Determinants of Personality</vt:lpstr>
      <vt:lpstr>1. Influence of biological factors on personality</vt:lpstr>
      <vt:lpstr>2. Influence of family/social factors on Personality</vt:lpstr>
      <vt:lpstr>3. Cultural factors and personality</vt:lpstr>
      <vt:lpstr> 4. Influence of situational factors on personality</vt:lpstr>
      <vt:lpstr>Traits of Indian Managers</vt:lpstr>
      <vt:lpstr> UNIT – 2 PERCEPTION</vt:lpstr>
      <vt:lpstr>Factors that influence perception</vt:lpstr>
      <vt:lpstr>Perceptual process</vt:lpstr>
      <vt:lpstr>Simplex and complex process of Perception </vt:lpstr>
      <vt:lpstr>Factors influencing perceptual selectivity</vt:lpstr>
      <vt:lpstr>External factors in perceptual selectivity</vt:lpstr>
      <vt:lpstr>Internal factors in perceptual selectivity</vt:lpstr>
      <vt:lpstr>Developing Perceptual Skills</vt:lpstr>
      <vt:lpstr>LEARNING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BEHAVIOUR</dc:title>
  <dc:creator>user</dc:creator>
  <cp:lastModifiedBy>PRABHU</cp:lastModifiedBy>
  <cp:revision>59</cp:revision>
  <dcterms:created xsi:type="dcterms:W3CDTF">2006-08-16T00:00:00Z</dcterms:created>
  <dcterms:modified xsi:type="dcterms:W3CDTF">2016-07-21T09:18:37Z</dcterms:modified>
</cp:coreProperties>
</file>